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86" y="2896322"/>
            <a:ext cx="9570027" cy="20351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17258"/>
            <a:ext cx="9144000" cy="10390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96" y="507538"/>
            <a:ext cx="9434944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096" y="1999124"/>
            <a:ext cx="9434944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230448" y="3365142"/>
            <a:ext cx="11477767" cy="19215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«Нормативно-правовая </a:t>
            </a:r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база. </a:t>
            </a:r>
            <a:endParaRPr lang="ru-RU" sz="4000" dirty="0" smtClean="0">
              <a:solidFill>
                <a:schemeClr val="tx2"/>
              </a:solidFill>
              <a:latin typeface="+mn-lt"/>
            </a:endParaRPr>
          </a:p>
          <a:p>
            <a:r>
              <a:rPr lang="ru-RU" sz="4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+mn-lt"/>
              </a:rPr>
              <a:t>Принципы работы»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3081" y="1795482"/>
            <a:ext cx="1075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ДЕПАРТАМЕНТ СОЦИАЛЬНОГО РАЗВИТИЯ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БЮДЖЕТНОЕ УЧРЕЖДЕНИЕ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«НИЖНЕВАРТОВСКИЙ ПАНСИОНАТ КРУГЛОСУТОЧНОГО УХОДА»</a:t>
            </a:r>
          </a:p>
        </p:txBody>
      </p:sp>
      <p:pic>
        <p:nvPicPr>
          <p:cNvPr id="6" name="Рисунок 5" descr="\\Desktop-2d22jrj\папка для всех\ПРИЁМНАЯ\ЛОГОТИП без фона.png"/>
          <p:cNvPicPr/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448" y="1721148"/>
            <a:ext cx="2217616" cy="171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6247578" y="4894984"/>
            <a:ext cx="5343701" cy="7833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>
                <a:solidFill>
                  <a:schemeClr val="tx2"/>
                </a:solidFill>
                <a:latin typeface="+mn-lt"/>
              </a:rPr>
              <a:t>Эльвира </a:t>
            </a:r>
            <a:r>
              <a:rPr lang="ru-RU" sz="2000" dirty="0" err="1" smtClean="0">
                <a:solidFill>
                  <a:schemeClr val="tx2"/>
                </a:solidFill>
                <a:latin typeface="+mn-lt"/>
              </a:rPr>
              <a:t>Талгатовна</a:t>
            </a:r>
            <a:r>
              <a:rPr lang="ru-RU" sz="20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+mn-lt"/>
              </a:rPr>
              <a:t>Шагимуратова</a:t>
            </a:r>
            <a:r>
              <a:rPr lang="ru-RU" sz="2000" dirty="0" smtClean="0">
                <a:solidFill>
                  <a:schemeClr val="tx2"/>
                </a:solidFill>
                <a:latin typeface="+mn-lt"/>
              </a:rPr>
              <a:t>,</a:t>
            </a:r>
            <a:endParaRPr lang="ru-RU" sz="2000" dirty="0">
              <a:solidFill>
                <a:schemeClr val="tx2"/>
              </a:solidFill>
              <a:latin typeface="+mn-lt"/>
            </a:endParaRPr>
          </a:p>
          <a:p>
            <a:pPr algn="r"/>
            <a:r>
              <a:rPr lang="ru-RU" sz="2000" dirty="0" smtClean="0">
                <a:solidFill>
                  <a:schemeClr val="tx2"/>
                </a:solidFill>
                <a:latin typeface="+mn-lt"/>
              </a:rPr>
              <a:t>заместитель директора</a:t>
            </a:r>
            <a:endParaRPr lang="ru-RU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70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197" y="261879"/>
            <a:ext cx="943494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Нормативно-правовые акты федерального уровня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703" y="1437134"/>
            <a:ext cx="9885528" cy="5179324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1.	Федеральный закон от 28.12.2013 № 442-ФЗ "Об основах социального обслуживания граждан в Российской Федерации".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2.	Федеральный закон от 24.11.1995 № 181-ФЗ "О социальной защите инвалидов в Российской Федерации"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3.	Федеральный закон от 21.11.2011 № 323-ФЗ  "Об основах охраны здоровья граждан в Российской Федерации"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4.	Федеральный закон от 27 июля 2006 г. № 152-ФЗ «О персональных данных»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5.	Закон РФ от 02.07.1992 № 3185-1 "О психиатрической помощи и гарантиях прав граждан при ее оказании"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6.	Приказ Минтруда России от 29.12.2023 № 902 "О реализации в Российской Федерации в 2024 году пилотного проекта по созданию системы долговременного ухода за гражданами пожилого возраста и инвалидами, нуждающимися в уходе, в рамках федерального проекта "старшее поколение" национального проекта "демография".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7.	Приказ Минтруда России от 27.12.2023 № 895 "О реализации в российской федерации в 2024 году типовой модели системы долговременного ухода за гражданами пожилого возраста и инвалидами, нуждающимися в уходе». 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8.	Письмо Минтруда России от 25.08.2023 № 26-5/10/В-13413 «О реализации с сентября 2023 года в субъектах Российской Федерации региональных проектов по созданию системы долговременного ухода за гражданами пожилого возраста и инвалидами, нуждающимися в уходе, обеспечивающих достижение целей, показателей и результатов федерального проекта "Старшее поколение" национального проекта "Демография</a:t>
            </a:r>
            <a:r>
              <a:rPr lang="ru-RU" sz="1600" dirty="0">
                <a:solidFill>
                  <a:schemeClr val="tx1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99794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2116" y="0"/>
            <a:ext cx="9434944" cy="82994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/>
                </a:solidFill>
                <a:latin typeface="+mn-lt"/>
              </a:rPr>
              <a:t>Проекты</a:t>
            </a:r>
            <a:r>
              <a:rPr lang="ru-RU" sz="3200" dirty="0">
                <a:solidFill>
                  <a:schemeClr val="tx2"/>
                </a:solidFill>
                <a:latin typeface="+mn-lt"/>
              </a:rPr>
              <a:t>, стратегии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24" y="805220"/>
            <a:ext cx="9885528" cy="80521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1.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	Стратегия действий в интересах граждан старшего поколения в Российской Федерации до 2025 года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2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.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	Национальный проект «Демография», федеральный проект «Старшее поколение»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 txBox="1">
            <a:spLocks/>
          </p:cNvSpPr>
          <p:nvPr/>
        </p:nvSpPr>
        <p:spPr>
          <a:xfrm>
            <a:off x="2444578" y="1437860"/>
            <a:ext cx="9434944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tx2"/>
                </a:solidFill>
                <a:latin typeface="+mn-lt"/>
              </a:rPr>
              <a:t>Нормативно-правовые акты регионального уровня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464C0A9C-2544-4F62-99E9-64D16CD3008B}"/>
              </a:ext>
            </a:extLst>
          </p:cNvPr>
          <p:cNvSpPr txBox="1">
            <a:spLocks/>
          </p:cNvSpPr>
          <p:nvPr/>
        </p:nvSpPr>
        <p:spPr>
          <a:xfrm>
            <a:off x="2019868" y="1991459"/>
            <a:ext cx="10084945" cy="45799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Постановление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Правительства ХМАО - Югры от 06.09.2014 № 326-п "О порядке предоставления социальных услуг поставщиками социальных услуг в Ханты-Мансийском автономном округе - 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Югре«</a:t>
            </a:r>
          </a:p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Постановление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Правительства ХМАО - Югры от 08.09.2023 № 440-п "О модели системы долговременного ухода за гражданами пожилого возраста и инвалидами, нуждающимися в уходе, в Ханты-Мансийском автономном округе 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– Югре»</a:t>
            </a:r>
            <a:endParaRPr lang="ru-RU" sz="1600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Постановление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Правительства ХМАО - Югры от 27.12.2021 № 594-п "О мерах по реализации государственной программы Ханты-Мансийского автономного округа - Югры "Современное 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здравоохранение»</a:t>
            </a:r>
            <a:endParaRPr lang="ru-RU" sz="1600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Постановление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Правительства ХМАО - Югры от 27.12.2021 № 596-п "О мерах по реализации государственной программы Ханты-Мансийского автономного округа - Югры "Социальное и демографическое 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развитие»</a:t>
            </a:r>
            <a:endParaRPr lang="ru-RU" sz="1600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Распоряжение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Заместителя Губернатора ХМАО - Югры от 25.08.2023 № 394-р "О межведомственной рабочей группе по созданию системы долговременного ухода на территории Ханты-Мансийского автономного округа - Югры" (вместе с "Регламентом работы межведомственной рабочей группы по вопросам реализации и внедрения системы долговременного ухода в Ханты-Мансийском автономном округе - Югре</a:t>
            </a: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")</a:t>
            </a:r>
          </a:p>
          <a:p>
            <a:pPr marL="342900" indent="-342900">
              <a:buAutoNum type="arabicPeriod"/>
              <a:tabLst>
                <a:tab pos="355600" algn="l"/>
              </a:tabLst>
            </a:pPr>
            <a:r>
              <a:rPr lang="ru-RU" sz="1600" dirty="0" smtClean="0">
                <a:solidFill>
                  <a:schemeClr val="tx2"/>
                </a:solidFill>
                <a:ea typeface="+mj-ea"/>
                <a:cs typeface="+mj-cs"/>
              </a:rPr>
              <a:t>Приказ </a:t>
            </a:r>
            <a:r>
              <a:rPr lang="ru-RU" sz="1600" dirty="0">
                <a:solidFill>
                  <a:schemeClr val="tx2"/>
                </a:solidFill>
                <a:ea typeface="+mj-ea"/>
                <a:cs typeface="+mj-cs"/>
              </a:rPr>
              <a:t>Департамента социального развития ХМАО - Югры от 20.07.2015 N 27-нп "Об утверждении административного регламента предоставления государственной услуги по признанию граждан нуждающимися в социальном обслуживании и составлению индивидуальной программы предоставления социальных услуг"</a:t>
            </a:r>
          </a:p>
        </p:txBody>
      </p:sp>
    </p:spTree>
    <p:extLst>
      <p:ext uri="{BB962C8B-B14F-4D97-AF65-F5344CB8AC3E}">
        <p14:creationId xmlns:p14="http://schemas.microsoft.com/office/powerpoint/2010/main" val="314847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392" y="439300"/>
            <a:ext cx="10308608" cy="1325563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Принципы </a:t>
            </a:r>
            <a:r>
              <a:rPr lang="ru-RU" sz="4000" dirty="0">
                <a:solidFill>
                  <a:schemeClr val="tx2"/>
                </a:solidFill>
                <a:latin typeface="+mn-lt"/>
              </a:rPr>
              <a:t>организации ухода </a:t>
            </a:r>
            <a:r>
              <a:rPr lang="ru-RU" sz="40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chemeClr val="tx2"/>
                </a:solidFill>
                <a:latin typeface="+mn-lt"/>
              </a:rPr>
            </a:br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за </a:t>
            </a:r>
            <a:r>
              <a:rPr lang="ru-RU" sz="4000" dirty="0">
                <a:solidFill>
                  <a:schemeClr val="tx2"/>
                </a:solidFill>
                <a:latin typeface="+mn-lt"/>
              </a:rPr>
              <a:t>гражданами пожилого возраста и </a:t>
            </a:r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инвалидами</a:t>
            </a:r>
            <a:endParaRPr lang="ru-RU" sz="4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1B4BE01-6D11-43CE-BD3F-31231117DA4A}"/>
              </a:ext>
            </a:extLst>
          </p:cNvPr>
          <p:cNvSpPr/>
          <p:nvPr/>
        </p:nvSpPr>
        <p:spPr>
          <a:xfrm>
            <a:off x="2228846" y="2189070"/>
            <a:ext cx="2886075" cy="31805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DD1EED6A-26DE-434A-80B2-A69B9AB1C2BA}"/>
              </a:ext>
            </a:extLst>
          </p:cNvPr>
          <p:cNvSpPr/>
          <p:nvPr/>
        </p:nvSpPr>
        <p:spPr>
          <a:xfrm>
            <a:off x="3295646" y="1847768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B8915E6-24BA-413F-89D8-3E381BAB2A54}"/>
              </a:ext>
            </a:extLst>
          </p:cNvPr>
          <p:cNvSpPr txBox="1"/>
          <p:nvPr/>
        </p:nvSpPr>
        <p:spPr>
          <a:xfrm>
            <a:off x="3305172" y="1833100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7141C90-F10D-482C-BDFD-4058B3032F75}"/>
              </a:ext>
            </a:extLst>
          </p:cNvPr>
          <p:cNvSpPr/>
          <p:nvPr/>
        </p:nvSpPr>
        <p:spPr>
          <a:xfrm>
            <a:off x="5327082" y="2187043"/>
            <a:ext cx="3243711" cy="3180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1CB27D41-6825-40BB-AEB4-788E226F2B7E}"/>
              </a:ext>
            </a:extLst>
          </p:cNvPr>
          <p:cNvSpPr txBox="1">
            <a:spLocks/>
          </p:cNvSpPr>
          <p:nvPr/>
        </p:nvSpPr>
        <p:spPr>
          <a:xfrm>
            <a:off x="5327081" y="2625192"/>
            <a:ext cx="3243712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schemeClr val="tx2"/>
                </a:solidFill>
              </a:rPr>
              <a:t>Необходимость соблюдения профессиональной этики, конфиденциальности, гуманности и непрерывности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2E53ECE7-9487-4826-8F8C-71453D70E64B}"/>
              </a:ext>
            </a:extLst>
          </p:cNvPr>
          <p:cNvSpPr/>
          <p:nvPr/>
        </p:nvSpPr>
        <p:spPr>
          <a:xfrm>
            <a:off x="6572700" y="1786221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E8F09BA-5F98-4A99-ACA8-93052CA7EF27}"/>
              </a:ext>
            </a:extLst>
          </p:cNvPr>
          <p:cNvSpPr txBox="1"/>
          <p:nvPr/>
        </p:nvSpPr>
        <p:spPr>
          <a:xfrm>
            <a:off x="6582225" y="1796891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2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EA59C6F7-C0C1-474E-B3E3-1D75BC08EA8D}"/>
              </a:ext>
            </a:extLst>
          </p:cNvPr>
          <p:cNvSpPr/>
          <p:nvPr/>
        </p:nvSpPr>
        <p:spPr>
          <a:xfrm>
            <a:off x="8736295" y="2189071"/>
            <a:ext cx="2886075" cy="31805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2">
            <a:extLst>
              <a:ext uri="{FF2B5EF4-FFF2-40B4-BE49-F238E27FC236}">
                <a16:creationId xmlns="" xmlns:a16="http://schemas.microsoft.com/office/drawing/2014/main" id="{6F00E3D4-E4B0-498A-812B-B6766A21D9A6}"/>
              </a:ext>
            </a:extLst>
          </p:cNvPr>
          <p:cNvSpPr txBox="1">
            <a:spLocks/>
          </p:cNvSpPr>
          <p:nvPr/>
        </p:nvSpPr>
        <p:spPr>
          <a:xfrm>
            <a:off x="8736294" y="2627220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400" b="1" kern="300" dirty="0">
                <a:solidFill>
                  <a:schemeClr val="tx2"/>
                </a:solidFill>
              </a:rPr>
              <a:t>Максимальное использование возможностей подопечного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FED2B45A-19B3-46A1-A4FD-F753D869F9CF}"/>
              </a:ext>
            </a:extLst>
          </p:cNvPr>
          <p:cNvSpPr/>
          <p:nvPr/>
        </p:nvSpPr>
        <p:spPr>
          <a:xfrm>
            <a:off x="9803095" y="1847769"/>
            <a:ext cx="733425" cy="7334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F5AFE35-4D41-4DA1-9462-3E7FE73706BE}"/>
              </a:ext>
            </a:extLst>
          </p:cNvPr>
          <p:cNvSpPr txBox="1"/>
          <p:nvPr/>
        </p:nvSpPr>
        <p:spPr>
          <a:xfrm>
            <a:off x="9812620" y="186526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3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032605F8-C140-44AD-BD08-45050690B4D3}"/>
              </a:ext>
            </a:extLst>
          </p:cNvPr>
          <p:cNvSpPr txBox="1">
            <a:spLocks/>
          </p:cNvSpPr>
          <p:nvPr/>
        </p:nvSpPr>
        <p:spPr>
          <a:xfrm>
            <a:off x="2266946" y="2625192"/>
            <a:ext cx="2809876" cy="18649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chemeClr val="tx2"/>
                </a:solidFill>
              </a:rPr>
              <a:t>Персонифици</a:t>
            </a:r>
            <a:r>
              <a:rPr lang="ru-RU" sz="2400" b="1" dirty="0" smtClean="0">
                <a:solidFill>
                  <a:schemeClr val="tx2"/>
                </a:solidFill>
              </a:rPr>
              <a:t>-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chemeClr val="tx2"/>
                </a:solidFill>
              </a:rPr>
              <a:t>рованный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>
                <a:solidFill>
                  <a:schemeClr val="tx2"/>
                </a:solidFill>
              </a:rPr>
              <a:t>подход, ориентированный на личность подопечного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30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261</Words>
  <Application>Microsoft Office PowerPoint</Application>
  <PresentationFormat>Произвольный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Нормативно-правовые акты федерального уровня</vt:lpstr>
      <vt:lpstr>Проекты, стратегии</vt:lpstr>
      <vt:lpstr>Принципы организации ухода  за гражданами пожилого возраста и инвалидами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User</cp:lastModifiedBy>
  <cp:revision>20</cp:revision>
  <dcterms:created xsi:type="dcterms:W3CDTF">2021-08-17T12:08:22Z</dcterms:created>
  <dcterms:modified xsi:type="dcterms:W3CDTF">2024-05-13T11:18:20Z</dcterms:modified>
</cp:coreProperties>
</file>